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262" r:id="rId11"/>
    <p:sldId id="266" r:id="rId12"/>
    <p:sldId id="302" r:id="rId13"/>
    <p:sldId id="314" r:id="rId14"/>
    <p:sldId id="339" r:id="rId15"/>
    <p:sldId id="30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22" autoAdjust="0"/>
  </p:normalViewPr>
  <p:slideViewPr>
    <p:cSldViewPr snapToGrid="0" showGuides="1">
      <p:cViewPr varScale="1">
        <p:scale>
          <a:sx n="92" d="100"/>
          <a:sy n="92" d="100"/>
        </p:scale>
        <p:origin x="219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6D9E8-D468-471E-8CA2-E45978080B7E}" type="datetimeFigureOut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27893-C1FA-4233-BC39-58A503058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7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5D9C5-663F-498B-8A8F-91FE99BC9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E8B88-6FA8-4063-BD6D-6578E35B9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CA52F6-B8A4-47D1-B4C1-54F02686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20C7E-EAD8-49BB-8CB1-D6E83FCFB557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33EEF-9A80-461E-8113-412E5F0A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5A109-33EB-4849-9CF3-3ADA13FF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9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6CA97-B529-446F-9C1B-A351E268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D7E4AB-180B-4B52-B7F7-5F7684E6E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185B0D-6E9B-4DF2-980D-574A5129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22D3A-1D7A-47E1-8D24-C69E64C9B522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3824CF-23C3-4080-80D9-6A8EAA7D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88700E-7D4C-4067-BDCD-70A859FB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86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747F7A-7C7A-41AE-8573-D13C45A82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833747-ECF9-49FE-B918-AB78A9690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F6978E-C3C2-4342-8D5C-3AF45E8F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DF51-90CB-41F8-9AE1-A581B1C36477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8504CE-63E2-4160-9AC0-6589A186A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7A9BB2-2048-40DA-A1AC-5DC51BCE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23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835BB-7AC4-4645-A46F-DF8157C0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D2D06-EA26-4552-9F4D-2D1BEA1DB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0D0ED-E6E2-4556-9442-6964FF55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4B22-9839-4C25-913D-48EEA5BF5950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5186A-8C6E-47D0-BD7D-56353FAF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616B47-9943-4624-8D62-B6B511B2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35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CB964-CF4B-4173-A0EB-EC4B347E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2A3038-296E-4707-8100-AA27965BA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B962D-8BCA-4E6B-8094-51A39B39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7D6E-0ADF-4D03-ADA3-9EF4917B28F0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6EF039-68D6-46D3-8433-E919FD9C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95178A-DE4B-4C1F-B47C-3ED3A777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45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C4A10-B76F-4EDA-890B-A774F0BF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10D86-E58C-464E-A894-5B6E652C7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35FF3D-1BB9-4308-8F83-8D4943D38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60C0F8-3560-4E16-8B0B-997D2531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DDE2-BD4E-481B-84A7-692AFD2A775D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047A89-EF82-4F1A-8A58-B4C6ACC7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E2792F-0D0A-44BE-86B8-F0398701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3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544C9-7AFA-4962-820D-C4F30E79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3AE6F-6A63-434A-B6D1-FDA2FFAA7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B9A6CF-8B43-4BE4-91BE-B850C3725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27F90C-5AAA-47E3-A572-B73E2EDDE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DFCB72-F6F7-4FBB-A3B1-702F2CD0E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9F8A37-D153-471C-AA34-A2811F13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AA66-C43D-442B-9E2D-C96A842A9121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CF7930-0702-48E2-B250-2F85BC01A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872249-493E-4972-B5A0-4641BEAE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34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F54F6-CA0C-403B-9910-353102AD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62BCEB-47A1-4C7D-866C-13212A6CB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46DE-D51F-4795-8617-E9EEF6C493A8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E411AE-65E8-46A0-B449-570F6FD5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640EBE-1985-4327-8EB0-FD1A70E8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56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9A2233-55A5-437B-BF7B-6BC335E1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BBDD-EB3B-4DC4-88F3-AC5A4EDA7014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073203-16D5-4969-824D-A5CC31F8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44E8BD-0CE5-4683-AC28-4174B6F2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4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313B6-EF71-4E66-9D65-022965C4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401AA-8C83-4719-8736-EEB7E78A5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AF4811-D8F6-478A-ACF9-9FBED7912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7A42D3-6970-4F0B-863F-7EB02827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F842-8B56-4155-BBC3-AF5A00B85291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2ADFF9-65B1-46FB-9E5E-95D2FFB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5DBB5E-FC69-4A12-AD3B-F3F4152C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92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41526-4620-4D24-93C1-379F2F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BEEF99-892B-4D4F-8D3C-0BFE1963F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F5CCC2-E7BF-497E-ACA2-1BFC1C996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D3C240-0561-4098-BE9C-B7AED0D3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51F4-2A90-49F3-93A6-0FF270591BD1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CA26B7-C537-4731-B44C-3465C509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8C07CD-9B36-41ED-B5D7-D7FD076F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217C3B-AEEB-43D5-8896-62555827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D9F492-7D27-4F39-9C9D-8F8C208CD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E117C-ED76-4AF7-8691-40234341A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A5046-C2AB-4B1E-ABBE-87C88F727281}" type="datetime1">
              <a:rPr lang="zh-CN" altLang="en-US" smtClean="0"/>
              <a:t>2021/3/29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3E9C9-0DAD-4588-8E88-FCE2F8D51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E7FBCC-3692-4DBF-B98D-E57D70072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85708-F53E-4C3F-B1FD-A23A4D3EF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78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27D640-0D1D-4AE5-951A-5C9C2543A73B}"/>
              </a:ext>
            </a:extLst>
          </p:cNvPr>
          <p:cNvSpPr txBox="1"/>
          <p:nvPr/>
        </p:nvSpPr>
        <p:spPr>
          <a:xfrm>
            <a:off x="3781905" y="3868604"/>
            <a:ext cx="4628190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dirty="0"/>
              <a:t>使用最少的时间获得最多的有用信息</a:t>
            </a:r>
            <a:endParaRPr lang="en-US" altLang="zh-CN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dirty="0"/>
              <a:t>拒绝人云亦云</a:t>
            </a:r>
            <a:endParaRPr lang="en-US" altLang="zh-CN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dirty="0"/>
              <a:t>清晰表达，循循善诱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EE9581-3FE3-41A8-8AAE-20C085BBEDEA}"/>
              </a:ext>
            </a:extLst>
          </p:cNvPr>
          <p:cNvSpPr txBox="1"/>
          <p:nvPr/>
        </p:nvSpPr>
        <p:spPr>
          <a:xfrm>
            <a:off x="3068568" y="2753940"/>
            <a:ext cx="6054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系列文献阅读</a:t>
            </a:r>
            <a:r>
              <a:rPr lang="en-US" altLang="zh-CN" sz="4400" dirty="0"/>
              <a:t>Workshop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6585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2AC9B7-7313-4415-9D5E-2345DF47A43F}"/>
              </a:ext>
            </a:extLst>
          </p:cNvPr>
          <p:cNvSpPr txBox="1"/>
          <p:nvPr/>
        </p:nvSpPr>
        <p:spPr>
          <a:xfrm>
            <a:off x="0" y="0"/>
            <a:ext cx="52837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  <a:defRPr/>
            </a:pPr>
            <a:r>
              <a:rPr lang="zh-CN" altLang="en-US" sz="4400" dirty="0">
                <a:latin typeface="-apple-system"/>
              </a:rPr>
              <a:t>头脑风暴</a:t>
            </a:r>
            <a:r>
              <a:rPr lang="en-US" altLang="zh-CN" sz="4400" dirty="0">
                <a:latin typeface="-apple-system"/>
              </a:rPr>
              <a:t> one-by-one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-apple-syste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B0223F-AB3E-419C-BAAD-48396719FA02}"/>
              </a:ext>
            </a:extLst>
          </p:cNvPr>
          <p:cNvSpPr txBox="1"/>
          <p:nvPr/>
        </p:nvSpPr>
        <p:spPr>
          <a:xfrm>
            <a:off x="142392" y="804021"/>
            <a:ext cx="810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光图像上肺炎病灶检测，一张图上有多个病灶，其他肺部疾病可能同时存在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2E93E8-1258-4347-B7A2-C1FA1427CBFB}"/>
              </a:ext>
            </a:extLst>
          </p:cNvPr>
          <p:cNvSpPr txBox="1"/>
          <p:nvPr/>
        </p:nvSpPr>
        <p:spPr>
          <a:xfrm>
            <a:off x="142392" y="1501323"/>
            <a:ext cx="5036956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任务挑战，以及该挑战会引起的机器学习问题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可能的解决方向，已有该方向方法的不足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我们的</a:t>
            </a:r>
            <a:r>
              <a:rPr lang="en-US" altLang="zh-CN" dirty="0"/>
              <a:t>idea</a:t>
            </a:r>
            <a:r>
              <a:rPr lang="zh-CN" altLang="en-US" dirty="0"/>
              <a:t>，从哪里开始该任务</a:t>
            </a:r>
            <a:endParaRPr lang="en-US" altLang="zh-CN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6A6CCB-C532-4C30-9A94-29168A736705}"/>
              </a:ext>
            </a:extLst>
          </p:cNvPr>
          <p:cNvGrpSpPr/>
          <p:nvPr/>
        </p:nvGrpSpPr>
        <p:grpSpPr>
          <a:xfrm>
            <a:off x="142392" y="3220745"/>
            <a:ext cx="6657938" cy="2542521"/>
            <a:chOff x="74468" y="2440057"/>
            <a:chExt cx="10255350" cy="391629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F4974FA-B7A3-4731-A7F6-E6BDF0152061}"/>
                </a:ext>
              </a:extLst>
            </p:cNvPr>
            <p:cNvGrpSpPr/>
            <p:nvPr/>
          </p:nvGrpSpPr>
          <p:grpSpPr>
            <a:xfrm>
              <a:off x="74468" y="2440057"/>
              <a:ext cx="10255350" cy="3916293"/>
              <a:chOff x="74468" y="2440057"/>
              <a:chExt cx="10255350" cy="3916293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A7EF67A-5C0B-4737-9E1C-15FA63AB41A4}"/>
                  </a:ext>
                </a:extLst>
              </p:cNvPr>
              <p:cNvSpPr txBox="1"/>
              <p:nvPr/>
            </p:nvSpPr>
            <p:spPr>
              <a:xfrm>
                <a:off x="9422296" y="244005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dirty="0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43E488DD-D305-4B7B-B5C8-EB5938086D68}"/>
                  </a:ext>
                </a:extLst>
              </p:cNvPr>
              <p:cNvGrpSpPr/>
              <p:nvPr/>
            </p:nvGrpSpPr>
            <p:grpSpPr>
              <a:xfrm>
                <a:off x="74468" y="2646339"/>
                <a:ext cx="6882246" cy="3710011"/>
                <a:chOff x="162791" y="2114548"/>
                <a:chExt cx="6882246" cy="3710011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2479D47-345C-4E36-B96E-B11674811A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727" t="5071" r="1421" b="2631"/>
                <a:stretch/>
              </p:blipFill>
              <p:spPr bwMode="auto">
                <a:xfrm>
                  <a:off x="162791" y="2114548"/>
                  <a:ext cx="3408221" cy="3340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526B090D-3E70-4175-B558-93113485A2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9" t="6029" r="55008" b="1675"/>
                <a:stretch/>
              </p:blipFill>
              <p:spPr bwMode="auto">
                <a:xfrm>
                  <a:off x="3636817" y="2119744"/>
                  <a:ext cx="3408220" cy="33406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3569720-A8C0-49B8-B8BE-7BE4A8677C36}"/>
                    </a:ext>
                  </a:extLst>
                </p:cNvPr>
                <p:cNvSpPr txBox="1"/>
                <p:nvPr/>
              </p:nvSpPr>
              <p:spPr>
                <a:xfrm>
                  <a:off x="1543735" y="5455227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患者</a:t>
                  </a: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147F553-4573-4DF4-97DC-A925BA29D0EA}"/>
                    </a:ext>
                  </a:extLst>
                </p:cNvPr>
                <p:cNvSpPr txBox="1"/>
                <p:nvPr/>
              </p:nvSpPr>
              <p:spPr>
                <a:xfrm>
                  <a:off x="4960611" y="5455227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健康</a:t>
                  </a: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AD4348A-5794-499B-8E14-DFADC83E3E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04" t="4076" r="611" b="3798"/>
              <a:stretch/>
            </p:blipFill>
            <p:spPr bwMode="auto">
              <a:xfrm>
                <a:off x="6956714" y="2646339"/>
                <a:ext cx="3373104" cy="3340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F9AACEC-F8A2-414C-9498-E0BA7DD0C595}"/>
                </a:ext>
              </a:extLst>
            </p:cNvPr>
            <p:cNvSpPr txBox="1"/>
            <p:nvPr/>
          </p:nvSpPr>
          <p:spPr>
            <a:xfrm>
              <a:off x="8320100" y="59870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囊肿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3F270F11-8CE2-44CF-AA26-09B3A102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115" y="1173353"/>
            <a:ext cx="2612727" cy="52219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1FB630-1B40-401B-B189-93F473AB8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283" y="699554"/>
            <a:ext cx="2362217" cy="53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2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BE819A-9570-426D-BB73-E44500714BA0}"/>
              </a:ext>
            </a:extLst>
          </p:cNvPr>
          <p:cNvGrpSpPr/>
          <p:nvPr/>
        </p:nvGrpSpPr>
        <p:grpSpPr>
          <a:xfrm>
            <a:off x="390525" y="2575135"/>
            <a:ext cx="11410950" cy="1194737"/>
            <a:chOff x="250171" y="2014761"/>
            <a:chExt cx="11410950" cy="119473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27D640-0D1D-4AE5-951A-5C9C2543A73B}"/>
                </a:ext>
              </a:extLst>
            </p:cNvPr>
            <p:cNvSpPr txBox="1"/>
            <p:nvPr/>
          </p:nvSpPr>
          <p:spPr>
            <a:xfrm>
              <a:off x="250171" y="2440057"/>
              <a:ext cx="1141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333333"/>
                  </a:solidFill>
                  <a:latin typeface="-apple-system"/>
                </a:rPr>
                <a:t>1+1&gt;2</a:t>
              </a:r>
              <a:r>
                <a:rPr lang="zh-CN" altLang="en-US" sz="4400" dirty="0">
                  <a:solidFill>
                    <a:srgbClr val="333333"/>
                  </a:solidFill>
                  <a:latin typeface="-apple-system"/>
                </a:rPr>
                <a:t>，深度多任务学习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A7EF67A-5C0B-4737-9E1C-15FA63AB41A4}"/>
                </a:ext>
              </a:extLst>
            </p:cNvPr>
            <p:cNvSpPr txBox="1"/>
            <p:nvPr/>
          </p:nvSpPr>
          <p:spPr>
            <a:xfrm>
              <a:off x="9422296" y="24400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42AC9B7-7313-4415-9D5E-2345DF47A43F}"/>
                </a:ext>
              </a:extLst>
            </p:cNvPr>
            <p:cNvSpPr txBox="1"/>
            <p:nvPr/>
          </p:nvSpPr>
          <p:spPr>
            <a:xfrm>
              <a:off x="2884111" y="2014761"/>
              <a:ext cx="15753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Next topic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011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77060-ED5E-4A19-AD34-4DFE091A92D7}"/>
              </a:ext>
            </a:extLst>
          </p:cNvPr>
          <p:cNvSpPr txBox="1"/>
          <p:nvPr/>
        </p:nvSpPr>
        <p:spPr>
          <a:xfrm>
            <a:off x="301336" y="16625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什么是多任务学习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309522-68F8-4097-A78C-9F9F5C32D3A7}"/>
              </a:ext>
            </a:extLst>
          </p:cNvPr>
          <p:cNvSpPr txBox="1"/>
          <p:nvPr/>
        </p:nvSpPr>
        <p:spPr>
          <a:xfrm>
            <a:off x="301336" y="6145311"/>
            <a:ext cx="8610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Ruder, S. . (2017). An overview of multi-task learning in deep neural networks.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966BC0-F682-490A-944D-B1DA366B2628}"/>
              </a:ext>
            </a:extLst>
          </p:cNvPr>
          <p:cNvSpPr txBox="1"/>
          <p:nvPr/>
        </p:nvSpPr>
        <p:spPr>
          <a:xfrm>
            <a:off x="301336" y="1091776"/>
            <a:ext cx="8454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相关任务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之间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共享表示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，从而获得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更好的性能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，即多任务学习。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A9517C-1416-4C5F-ADE6-C567EF84F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5" y="2093769"/>
            <a:ext cx="10553269" cy="36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0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77060-ED5E-4A19-AD34-4DFE091A92D7}"/>
              </a:ext>
            </a:extLst>
          </p:cNvPr>
          <p:cNvSpPr txBox="1"/>
          <p:nvPr/>
        </p:nvSpPr>
        <p:spPr>
          <a:xfrm>
            <a:off x="301336" y="1662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有哪些类型的多任务学习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7C0D2E-6445-4F48-956F-E6DE339B4A45}"/>
              </a:ext>
            </a:extLst>
          </p:cNvPr>
          <p:cNvSpPr txBox="1"/>
          <p:nvPr/>
        </p:nvSpPr>
        <p:spPr>
          <a:xfrm>
            <a:off x="389659" y="95005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共享参数，共享梯度，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共享数据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9B43D0-24DE-4EB1-B81D-20503659E800}"/>
              </a:ext>
            </a:extLst>
          </p:cNvPr>
          <p:cNvGrpSpPr/>
          <p:nvPr/>
        </p:nvGrpSpPr>
        <p:grpSpPr>
          <a:xfrm>
            <a:off x="473175" y="1710012"/>
            <a:ext cx="4013295" cy="3402776"/>
            <a:chOff x="997914" y="1948998"/>
            <a:chExt cx="4013295" cy="340277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5000A1D-82E7-45C9-8233-640F8FE4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914" y="1948998"/>
              <a:ext cx="4013295" cy="2960003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F78127E-FEC5-4B52-BAB7-CB2553335C17}"/>
                </a:ext>
              </a:extLst>
            </p:cNvPr>
            <p:cNvSpPr txBox="1"/>
            <p:nvPr/>
          </p:nvSpPr>
          <p:spPr>
            <a:xfrm>
              <a:off x="1267691" y="4982442"/>
              <a:ext cx="2686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Hard parameter sharing</a:t>
              </a:r>
              <a:endParaRPr lang="zh-CN" altLang="en-US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895F5C-4414-4F7A-8572-596D854F7F4D}"/>
              </a:ext>
            </a:extLst>
          </p:cNvPr>
          <p:cNvGrpSpPr/>
          <p:nvPr/>
        </p:nvGrpSpPr>
        <p:grpSpPr>
          <a:xfrm>
            <a:off x="4966857" y="1668760"/>
            <a:ext cx="6788727" cy="3438834"/>
            <a:chOff x="5403273" y="1907746"/>
            <a:chExt cx="6788727" cy="343883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DABCBC9-AC0F-4E9C-8769-6A6A441E0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273" y="1907746"/>
              <a:ext cx="6788727" cy="2724117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3664684-3C26-4CA4-8FE6-5E836F1CAA82}"/>
                </a:ext>
              </a:extLst>
            </p:cNvPr>
            <p:cNvSpPr txBox="1"/>
            <p:nvPr/>
          </p:nvSpPr>
          <p:spPr>
            <a:xfrm>
              <a:off x="6926736" y="4977248"/>
              <a:ext cx="2598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Soft parameter sharing</a:t>
              </a:r>
              <a:endParaRPr lang="zh-CN" altLang="en-US" b="1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7986312-AFE9-4999-9723-BA96FC7B610A}"/>
              </a:ext>
            </a:extLst>
          </p:cNvPr>
          <p:cNvSpPr txBox="1"/>
          <p:nvPr/>
        </p:nvSpPr>
        <p:spPr>
          <a:xfrm>
            <a:off x="1444336" y="51439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共享参数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EB6DAC-AD36-4B35-81B8-6DE14DC4EEF4}"/>
              </a:ext>
            </a:extLst>
          </p:cNvPr>
          <p:cNvSpPr txBox="1"/>
          <p:nvPr/>
        </p:nvSpPr>
        <p:spPr>
          <a:xfrm>
            <a:off x="7253224" y="51439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共享梯度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53FD35-5795-4F44-82FC-A2153E534A4E}"/>
              </a:ext>
            </a:extLst>
          </p:cNvPr>
          <p:cNvSpPr txBox="1"/>
          <p:nvPr/>
        </p:nvSpPr>
        <p:spPr>
          <a:xfrm>
            <a:off x="301336" y="6145311"/>
            <a:ext cx="8610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Ruder, S. . (2017). An overview of multi-task learning in deep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353430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4092260-68F3-4456-9523-F8B0E9CD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8" y="4485486"/>
            <a:ext cx="5019143" cy="237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77060-ED5E-4A19-AD34-4DFE091A92D7}"/>
              </a:ext>
            </a:extLst>
          </p:cNvPr>
          <p:cNvSpPr txBox="1"/>
          <p:nvPr/>
        </p:nvSpPr>
        <p:spPr>
          <a:xfrm>
            <a:off x="301336" y="1662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有哪些类型的多任务学习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7C0D2E-6445-4F48-956F-E6DE339B4A45}"/>
              </a:ext>
            </a:extLst>
          </p:cNvPr>
          <p:cNvSpPr txBox="1"/>
          <p:nvPr/>
        </p:nvSpPr>
        <p:spPr>
          <a:xfrm>
            <a:off x="389659" y="95005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共享参数，</a:t>
            </a:r>
            <a:r>
              <a:rPr lang="zh-CN" altLang="en-US" dirty="0"/>
              <a:t>共享梯度，共享数据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3C2AAB-AE29-49C1-BA90-FBC5118B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1" y="1355969"/>
            <a:ext cx="5019142" cy="30292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D79BAE-3A64-44DD-AB1C-0B97E8131705}"/>
              </a:ext>
            </a:extLst>
          </p:cNvPr>
          <p:cNvSpPr txBox="1"/>
          <p:nvPr/>
        </p:nvSpPr>
        <p:spPr>
          <a:xfrm>
            <a:off x="6608618" y="4490326"/>
            <a:ext cx="4217311" cy="186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多任务以串行设置，前置任务的输出是后置任务的输入，从而共享数据流；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后置任务梯度回传，同时优化前置任务，从而共享梯度流。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6CCDE27-27EF-4BA7-B3E6-D0106270F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201" y="689475"/>
            <a:ext cx="3607780" cy="36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7EF67A-5C0B-4737-9E1C-15FA63AB41A4}"/>
              </a:ext>
            </a:extLst>
          </p:cNvPr>
          <p:cNvSpPr txBox="1"/>
          <p:nvPr/>
        </p:nvSpPr>
        <p:spPr>
          <a:xfrm>
            <a:off x="9422295" y="12831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179C27-C5D7-4759-98A1-1F744096FEFF}"/>
              </a:ext>
            </a:extLst>
          </p:cNvPr>
          <p:cNvSpPr txBox="1"/>
          <p:nvPr/>
        </p:nvSpPr>
        <p:spPr>
          <a:xfrm>
            <a:off x="3144830" y="3190267"/>
            <a:ext cx="5902338" cy="171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为什么多任务学习有效？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根据已学习的深度学习任务，思考一些互补任务组合，解释其为何互补</a:t>
            </a:r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>
                <a:effectLst/>
                <a:latin typeface="-apple-system"/>
              </a:rPr>
              <a:t>多任务学习</a:t>
            </a:r>
            <a:r>
              <a:rPr lang="zh-CN" altLang="en-US">
                <a:effectLst/>
                <a:latin typeface="-apple-system"/>
              </a:rPr>
              <a:t>和先验知识之间的</a:t>
            </a:r>
            <a:r>
              <a:rPr lang="zh-CN" altLang="en-US" dirty="0">
                <a:effectLst/>
                <a:latin typeface="-apple-system"/>
              </a:rPr>
              <a:t>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0BF0AB-1FEF-4EF6-81BC-DCAC16BF4F48}"/>
              </a:ext>
            </a:extLst>
          </p:cNvPr>
          <p:cNvSpPr txBox="1"/>
          <p:nvPr/>
        </p:nvSpPr>
        <p:spPr>
          <a:xfrm>
            <a:off x="390524" y="1995151"/>
            <a:ext cx="11410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333333"/>
                </a:solidFill>
                <a:latin typeface="-apple-system"/>
              </a:rPr>
              <a:t>1+1&gt;2</a:t>
            </a:r>
            <a:r>
              <a:rPr lang="zh-CN" altLang="en-US" sz="4400" dirty="0">
                <a:solidFill>
                  <a:srgbClr val="333333"/>
                </a:solidFill>
                <a:latin typeface="-apple-system"/>
              </a:rPr>
              <a:t>，深度多任务学习</a:t>
            </a:r>
          </a:p>
        </p:txBody>
      </p:sp>
    </p:spTree>
    <p:extLst>
      <p:ext uri="{BB962C8B-B14F-4D97-AF65-F5344CB8AC3E}">
        <p14:creationId xmlns:p14="http://schemas.microsoft.com/office/powerpoint/2010/main" val="24621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27D640-0D1D-4AE5-951A-5C9C2543A73B}"/>
              </a:ext>
            </a:extLst>
          </p:cNvPr>
          <p:cNvSpPr txBox="1"/>
          <p:nvPr/>
        </p:nvSpPr>
        <p:spPr>
          <a:xfrm>
            <a:off x="1500431" y="2440057"/>
            <a:ext cx="4595569" cy="1953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altLang="zh-CN" sz="2400" b="0" i="0" dirty="0">
                <a:solidFill>
                  <a:srgbClr val="333333"/>
                </a:solidFill>
                <a:effectLst/>
                <a:latin typeface="-apple-system"/>
              </a:rPr>
              <a:t>Presentation</a:t>
            </a:r>
          </a:p>
          <a:p>
            <a:pPr marL="457200" indent="-457200" algn="l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zh-CN" altLang="en-US" sz="2400" b="1" dirty="0">
                <a:latin typeface="-apple-system"/>
              </a:rPr>
              <a:t>头脑风暴</a:t>
            </a:r>
            <a:r>
              <a:rPr lang="en-US" altLang="zh-CN" sz="2400" b="1" dirty="0">
                <a:latin typeface="-apple-system"/>
              </a:rPr>
              <a:t>One by one</a:t>
            </a:r>
          </a:p>
          <a:p>
            <a:pPr marL="457200" indent="-457200" algn="l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altLang="zh-CN" sz="2400" b="0" i="0" dirty="0">
                <a:solidFill>
                  <a:srgbClr val="4D4D4D"/>
                </a:solidFill>
                <a:effectLst/>
                <a:latin typeface="-apple-system"/>
              </a:rPr>
              <a:t>Next topic</a:t>
            </a:r>
            <a:endParaRPr lang="zh-CN" altLang="en-US" sz="24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7EF67A-5C0B-4737-9E1C-15FA63AB41A4}"/>
              </a:ext>
            </a:extLst>
          </p:cNvPr>
          <p:cNvSpPr txBox="1"/>
          <p:nvPr/>
        </p:nvSpPr>
        <p:spPr>
          <a:xfrm>
            <a:off x="9422296" y="2440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73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BE819A-9570-426D-BB73-E44500714BA0}"/>
              </a:ext>
            </a:extLst>
          </p:cNvPr>
          <p:cNvGrpSpPr/>
          <p:nvPr/>
        </p:nvGrpSpPr>
        <p:grpSpPr>
          <a:xfrm>
            <a:off x="390525" y="1239903"/>
            <a:ext cx="11410950" cy="1231106"/>
            <a:chOff x="250171" y="1978392"/>
            <a:chExt cx="11410950" cy="123110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27D640-0D1D-4AE5-951A-5C9C2543A73B}"/>
                </a:ext>
              </a:extLst>
            </p:cNvPr>
            <p:cNvSpPr txBox="1"/>
            <p:nvPr/>
          </p:nvSpPr>
          <p:spPr>
            <a:xfrm>
              <a:off x="250171" y="2440057"/>
              <a:ext cx="1141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333333"/>
                  </a:solidFill>
                  <a:latin typeface="-apple-system"/>
                </a:rPr>
                <a:t>在哪里？基于深度学习的目标检测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A7EF67A-5C0B-4737-9E1C-15FA63AB41A4}"/>
                </a:ext>
              </a:extLst>
            </p:cNvPr>
            <p:cNvSpPr txBox="1"/>
            <p:nvPr/>
          </p:nvSpPr>
          <p:spPr>
            <a:xfrm>
              <a:off x="9422296" y="24400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42AC9B7-7313-4415-9D5E-2345DF47A43F}"/>
                </a:ext>
              </a:extLst>
            </p:cNvPr>
            <p:cNvSpPr txBox="1"/>
            <p:nvPr/>
          </p:nvSpPr>
          <p:spPr>
            <a:xfrm>
              <a:off x="1637202" y="1978392"/>
              <a:ext cx="15753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Next topic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0548C50-04FD-4FF7-A96B-C1EFDE26EDFB}"/>
              </a:ext>
            </a:extLst>
          </p:cNvPr>
          <p:cNvSpPr txBox="1"/>
          <p:nvPr/>
        </p:nvSpPr>
        <p:spPr>
          <a:xfrm>
            <a:off x="3144830" y="3190267"/>
            <a:ext cx="5902338" cy="254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根据在哪里和是什么的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two-stage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设计思路，还可以做哪些应用于其他任务的有趣设计</a:t>
            </a:r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调研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2020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2021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年顶会关于目标检测的最新的方法，如：神经网络搜索，新的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one-stage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的方法，开放集问题的目标检测</a:t>
            </a:r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>
                <a:effectLst/>
                <a:latin typeface="-apple-system"/>
              </a:rPr>
              <a:t>医学影像分析为什么需要目标检测</a:t>
            </a:r>
          </a:p>
        </p:txBody>
      </p:sp>
    </p:spTree>
    <p:extLst>
      <p:ext uri="{BB962C8B-B14F-4D97-AF65-F5344CB8AC3E}">
        <p14:creationId xmlns:p14="http://schemas.microsoft.com/office/powerpoint/2010/main" val="309772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6A0428-00F0-4AF4-BDC2-0F927DB9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29" y="689475"/>
            <a:ext cx="10125941" cy="41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77060-ED5E-4A19-AD34-4DFE091A92D7}"/>
              </a:ext>
            </a:extLst>
          </p:cNvPr>
          <p:cNvSpPr txBox="1"/>
          <p:nvPr/>
        </p:nvSpPr>
        <p:spPr>
          <a:xfrm>
            <a:off x="301336" y="1662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关键问题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32FA99-480C-4587-B26B-0FC6372E975E}"/>
              </a:ext>
            </a:extLst>
          </p:cNvPr>
          <p:cNvSpPr txBox="1"/>
          <p:nvPr/>
        </p:nvSpPr>
        <p:spPr>
          <a:xfrm>
            <a:off x="1111814" y="5204069"/>
            <a:ext cx="1804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1）是什么？</a:t>
            </a:r>
            <a:endParaRPr lang="en-US" altLang="zh-CN" sz="2400" b="1" dirty="0"/>
          </a:p>
          <a:p>
            <a:r>
              <a:rPr lang="zh-CN" altLang="en-US" sz="2400" b="1" dirty="0"/>
              <a:t>2）在哪里？</a:t>
            </a:r>
          </a:p>
        </p:txBody>
      </p:sp>
    </p:spTree>
    <p:extLst>
      <p:ext uri="{BB962C8B-B14F-4D97-AF65-F5344CB8AC3E}">
        <p14:creationId xmlns:p14="http://schemas.microsoft.com/office/powerpoint/2010/main" val="802377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77060-ED5E-4A19-AD34-4DFE091A92D7}"/>
              </a:ext>
            </a:extLst>
          </p:cNvPr>
          <p:cNvSpPr txBox="1"/>
          <p:nvPr/>
        </p:nvSpPr>
        <p:spPr>
          <a:xfrm>
            <a:off x="301336" y="1662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目标检测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7FA871-5489-42BE-B6EA-6578B3935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" t="3052" r="2801" b="3424"/>
          <a:stretch/>
        </p:blipFill>
        <p:spPr>
          <a:xfrm>
            <a:off x="6463145" y="911228"/>
            <a:ext cx="5033529" cy="31558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B8C259-1B3C-4C3F-90C0-2D07C91B4F2D}"/>
              </a:ext>
            </a:extLst>
          </p:cNvPr>
          <p:cNvSpPr txBox="1"/>
          <p:nvPr/>
        </p:nvSpPr>
        <p:spPr>
          <a:xfrm>
            <a:off x="568032" y="484474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先在哪里，再是什么：</a:t>
            </a:r>
            <a:r>
              <a:rPr lang="en-US" altLang="zh-CN" dirty="0"/>
              <a:t>Two stage</a:t>
            </a:r>
            <a:r>
              <a:rPr lang="zh-CN" altLang="en-US" dirty="0"/>
              <a:t>的方法</a:t>
            </a:r>
            <a:r>
              <a:rPr lang="en-US" altLang="zh-CN" dirty="0"/>
              <a:t>[1]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C37-1795-4CDD-A5AA-DF57011D388B}"/>
              </a:ext>
            </a:extLst>
          </p:cNvPr>
          <p:cNvSpPr txBox="1"/>
          <p:nvPr/>
        </p:nvSpPr>
        <p:spPr>
          <a:xfrm>
            <a:off x="7008856" y="4844748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在哪里</a:t>
            </a:r>
            <a:r>
              <a:rPr lang="en-US" altLang="zh-CN" dirty="0"/>
              <a:t>+</a:t>
            </a:r>
            <a:r>
              <a:rPr lang="zh-CN" altLang="en-US" dirty="0"/>
              <a:t>是什么：</a:t>
            </a:r>
            <a:r>
              <a:rPr lang="en-US" altLang="zh-CN" dirty="0"/>
              <a:t>one  stage</a:t>
            </a:r>
            <a:r>
              <a:rPr lang="zh-CN" altLang="en-US" dirty="0"/>
              <a:t>的方法</a:t>
            </a:r>
            <a:r>
              <a:rPr lang="en-US" altLang="zh-CN" dirty="0"/>
              <a:t>[2]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41BB23-1142-40B1-A642-B070D328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75" y="911228"/>
            <a:ext cx="3607780" cy="361150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E7FAE12-D515-4ADE-A263-FAA220AE622C}"/>
              </a:ext>
            </a:extLst>
          </p:cNvPr>
          <p:cNvSpPr txBox="1"/>
          <p:nvPr/>
        </p:nvSpPr>
        <p:spPr>
          <a:xfrm>
            <a:off x="318654" y="5662062"/>
            <a:ext cx="11554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[1] Ren, S. ,  He, K. ,  Girshick, R. , &amp;  Sun, J. . (2017). Faster r-cnn: towards real-time object detection with region proposal networks. IEEE Transactions on Pattern Analysis &amp; Machine Intelligence, 39(6), 1137-1149.</a:t>
            </a:r>
            <a:endParaRPr lang="en-US" altLang="zh-CN" sz="1200" dirty="0"/>
          </a:p>
          <a:p>
            <a:r>
              <a:rPr lang="en-US" altLang="zh-CN" sz="1200" dirty="0"/>
              <a:t>[2] Redmon, J. ,  </a:t>
            </a:r>
            <a:r>
              <a:rPr lang="en-US" altLang="zh-CN" sz="1200" dirty="0" err="1"/>
              <a:t>Divvala</a:t>
            </a:r>
            <a:r>
              <a:rPr lang="en-US" altLang="zh-CN" sz="1200" dirty="0"/>
              <a:t>, S. ,  </a:t>
            </a:r>
            <a:r>
              <a:rPr lang="en-US" altLang="zh-CN" sz="1200" dirty="0" err="1"/>
              <a:t>Girshick</a:t>
            </a:r>
            <a:r>
              <a:rPr lang="en-US" altLang="zh-CN" sz="1200" dirty="0"/>
              <a:t>, R. , &amp;  Farhadi, A. . (2016). You Only Look Once: Unified, Real-Time Object Detection. Computer Vision &amp; Pattern Recognition. IEEE.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8390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77060-ED5E-4A19-AD34-4DFE091A92D7}"/>
              </a:ext>
            </a:extLst>
          </p:cNvPr>
          <p:cNvSpPr txBox="1"/>
          <p:nvPr/>
        </p:nvSpPr>
        <p:spPr>
          <a:xfrm>
            <a:off x="301336" y="166255"/>
            <a:ext cx="5589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简单介绍</a:t>
            </a:r>
            <a:r>
              <a:rPr lang="en-US" altLang="zh-CN" sz="2800" dirty="0"/>
              <a:t>two-stage</a:t>
            </a:r>
            <a:r>
              <a:rPr lang="zh-CN" altLang="en-US" sz="2800" dirty="0"/>
              <a:t>的方法</a:t>
            </a:r>
            <a:r>
              <a:rPr lang="en-US" altLang="zh-CN" sz="2800" dirty="0"/>
              <a:t>: R-CNN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7ACBD3-C61C-420C-98D3-11795B1A4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90355"/>
            <a:ext cx="6010569" cy="20945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0B2DC16-9ABB-4CDA-8AEE-0FF7F89A3F35}"/>
              </a:ext>
            </a:extLst>
          </p:cNvPr>
          <p:cNvSpPr txBox="1"/>
          <p:nvPr/>
        </p:nvSpPr>
        <p:spPr>
          <a:xfrm>
            <a:off x="686882" y="4764129"/>
            <a:ext cx="5355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R-CNN[1]</a:t>
            </a:r>
            <a:r>
              <a:rPr lang="zh-CN" altLang="en-US" dirty="0"/>
              <a:t>：机器学习结合深度学习，先选择性搜索找到</a:t>
            </a:r>
            <a:r>
              <a:rPr lang="en-US" altLang="zh-CN" dirty="0"/>
              <a:t>proposal</a:t>
            </a:r>
            <a:r>
              <a:rPr lang="zh-CN" altLang="en-US" dirty="0"/>
              <a:t>，再裁</a:t>
            </a:r>
            <a:r>
              <a:rPr lang="en-US" altLang="zh-CN" dirty="0"/>
              <a:t>patch</a:t>
            </a:r>
            <a:r>
              <a:rPr lang="zh-CN" altLang="en-US" dirty="0"/>
              <a:t>依次输入预训练的</a:t>
            </a:r>
            <a:r>
              <a:rPr lang="en-US" altLang="zh-CN" dirty="0"/>
              <a:t>CNN</a:t>
            </a:r>
            <a:r>
              <a:rPr lang="zh-CN" altLang="en-US" dirty="0"/>
              <a:t>提取特征，最后输入</a:t>
            </a:r>
            <a:r>
              <a:rPr lang="en-US" altLang="zh-CN" dirty="0"/>
              <a:t>SVM</a:t>
            </a:r>
            <a:r>
              <a:rPr lang="zh-CN" altLang="en-US" dirty="0"/>
              <a:t>分类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9F7ABE-4767-483C-A22E-959CBB8BEDBD}"/>
              </a:ext>
            </a:extLst>
          </p:cNvPr>
          <p:cNvSpPr txBox="1"/>
          <p:nvPr/>
        </p:nvSpPr>
        <p:spPr>
          <a:xfrm>
            <a:off x="650514" y="5962659"/>
            <a:ext cx="1089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[1] Girshick, R. ,  Donahue, J. ,  Darrell, T. , &amp;  Malik, J. . (2013). Rich feature hierarchies for accurate object detection and semantic segmentation. IEEE Computer Society.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FAE1C3A-09B9-45E3-BCC2-C145C55DA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82" y="945048"/>
            <a:ext cx="4697811" cy="298515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593E90B-2E63-438B-949C-B2BEE54E5D89}"/>
              </a:ext>
            </a:extLst>
          </p:cNvPr>
          <p:cNvSpPr txBox="1"/>
          <p:nvPr/>
        </p:nvSpPr>
        <p:spPr>
          <a:xfrm>
            <a:off x="2366373" y="40011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选择性搜索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07788D-9751-4399-986D-614F84C1C69C}"/>
              </a:ext>
            </a:extLst>
          </p:cNvPr>
          <p:cNvSpPr txBox="1"/>
          <p:nvPr/>
        </p:nvSpPr>
        <p:spPr>
          <a:xfrm>
            <a:off x="8221875" y="3996517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R-CNN pipeline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3768B5-B6EA-4573-BE7D-EB193696C678}"/>
              </a:ext>
            </a:extLst>
          </p:cNvPr>
          <p:cNvSpPr txBox="1"/>
          <p:nvPr/>
        </p:nvSpPr>
        <p:spPr>
          <a:xfrm>
            <a:off x="6959095" y="4774510"/>
            <a:ext cx="44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优点：准确性相对较高</a:t>
            </a:r>
            <a:endParaRPr lang="en-US" altLang="zh-CN" dirty="0"/>
          </a:p>
          <a:p>
            <a:r>
              <a:rPr lang="zh-CN" altLang="en-US" dirty="0"/>
              <a:t>缺点：速度慢，选择性搜索等传统计算机视觉方法速度极慢</a:t>
            </a:r>
          </a:p>
        </p:txBody>
      </p:sp>
    </p:spTree>
    <p:extLst>
      <p:ext uri="{BB962C8B-B14F-4D97-AF65-F5344CB8AC3E}">
        <p14:creationId xmlns:p14="http://schemas.microsoft.com/office/powerpoint/2010/main" val="301076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77060-ED5E-4A19-AD34-4DFE091A92D7}"/>
              </a:ext>
            </a:extLst>
          </p:cNvPr>
          <p:cNvSpPr txBox="1"/>
          <p:nvPr/>
        </p:nvSpPr>
        <p:spPr>
          <a:xfrm>
            <a:off x="301336" y="166255"/>
            <a:ext cx="6295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简单介绍</a:t>
            </a:r>
            <a:r>
              <a:rPr lang="en-US" altLang="zh-CN" sz="2800" dirty="0"/>
              <a:t>two-stage</a:t>
            </a:r>
            <a:r>
              <a:rPr lang="zh-CN" altLang="en-US" sz="2800" dirty="0"/>
              <a:t>的方法</a:t>
            </a:r>
            <a:r>
              <a:rPr lang="en-US" altLang="zh-CN" sz="2800" dirty="0"/>
              <a:t>: Fast R-CNN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B2DC16-9ABB-4CDA-8AEE-0FF7F89A3F35}"/>
              </a:ext>
            </a:extLst>
          </p:cNvPr>
          <p:cNvSpPr txBox="1"/>
          <p:nvPr/>
        </p:nvSpPr>
        <p:spPr>
          <a:xfrm>
            <a:off x="6487549" y="3669174"/>
            <a:ext cx="5441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Fast R-CNN[1]</a:t>
            </a:r>
            <a:r>
              <a:rPr lang="zh-CN" altLang="en-US" dirty="0"/>
              <a:t>：使用</a:t>
            </a:r>
            <a:r>
              <a:rPr lang="en-US" altLang="zh-CN" dirty="0"/>
              <a:t>CNN</a:t>
            </a:r>
            <a:r>
              <a:rPr lang="zh-CN" altLang="en-US" dirty="0"/>
              <a:t>一次性进行特征提取，然后选择性搜索提取</a:t>
            </a:r>
            <a:r>
              <a:rPr lang="en-US" altLang="zh-CN" dirty="0"/>
              <a:t>proposal</a:t>
            </a:r>
            <a:r>
              <a:rPr lang="zh-CN" altLang="en-US" dirty="0"/>
              <a:t>，最后用一个分类头和</a:t>
            </a:r>
            <a:r>
              <a:rPr lang="en-US" altLang="zh-CN" dirty="0" err="1"/>
              <a:t>bbox</a:t>
            </a:r>
            <a:r>
              <a:rPr lang="zh-CN" altLang="en-US" dirty="0"/>
              <a:t>回归头实现定位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9F7ABE-4767-483C-A22E-959CBB8BEDBD}"/>
              </a:ext>
            </a:extLst>
          </p:cNvPr>
          <p:cNvSpPr txBox="1"/>
          <p:nvPr/>
        </p:nvSpPr>
        <p:spPr>
          <a:xfrm>
            <a:off x="723250" y="6079351"/>
            <a:ext cx="10890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 </a:t>
            </a:r>
            <a:r>
              <a:rPr lang="en-US" altLang="zh-CN" sz="1200" dirty="0" err="1"/>
              <a:t>Girshick</a:t>
            </a:r>
            <a:r>
              <a:rPr lang="en-US" altLang="zh-CN" sz="1200" dirty="0"/>
              <a:t>, R. . (2015). Fast r-</a:t>
            </a:r>
            <a:r>
              <a:rPr lang="en-US" altLang="zh-CN" sz="1200" dirty="0" err="1"/>
              <a:t>cnn</a:t>
            </a:r>
            <a:r>
              <a:rPr lang="en-US" altLang="zh-CN" sz="1200" dirty="0"/>
              <a:t>. Computer Science.</a:t>
            </a:r>
            <a:endParaRPr lang="zh-CN" altLang="en-US" sz="120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9EFC3C6-2F81-4558-A0A1-A3B50F6B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49" y="993249"/>
            <a:ext cx="5325208" cy="209453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F8D1B12-AB75-4AB2-AC58-B81ABA0B0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" y="993249"/>
            <a:ext cx="6010569" cy="209453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EF710BA-2E5A-4CA0-80F1-72E953EBAAD2}"/>
              </a:ext>
            </a:extLst>
          </p:cNvPr>
          <p:cNvSpPr txBox="1"/>
          <p:nvPr/>
        </p:nvSpPr>
        <p:spPr>
          <a:xfrm>
            <a:off x="524244" y="3669174"/>
            <a:ext cx="607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R-CNN</a:t>
            </a:r>
            <a:r>
              <a:rPr lang="zh-CN" altLang="en-US" dirty="0"/>
              <a:t>：先裁剪</a:t>
            </a:r>
            <a:r>
              <a:rPr lang="en-US" altLang="zh-CN" dirty="0"/>
              <a:t>patch</a:t>
            </a:r>
            <a:r>
              <a:rPr lang="zh-CN" altLang="en-US" dirty="0"/>
              <a:t>，再在每个</a:t>
            </a:r>
            <a:r>
              <a:rPr lang="en-US" altLang="zh-CN" dirty="0"/>
              <a:t>patch</a:t>
            </a:r>
            <a:r>
              <a:rPr lang="zh-CN" altLang="en-US" dirty="0"/>
              <a:t>上提取特征</a:t>
            </a:r>
            <a:endParaRPr lang="en-US" altLang="zh-CN" dirty="0"/>
          </a:p>
          <a:p>
            <a:r>
              <a:rPr lang="en-US" altLang="zh-CN" dirty="0"/>
              <a:t>Fast R-CNN</a:t>
            </a:r>
            <a:r>
              <a:rPr lang="zh-CN" altLang="en-US" dirty="0"/>
              <a:t>：先提取特征，再裁</a:t>
            </a:r>
            <a:r>
              <a:rPr lang="en-US" altLang="zh-CN" dirty="0"/>
              <a:t>patch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B724D30-0927-45BF-8454-98BD3186D5EF}"/>
              </a:ext>
            </a:extLst>
          </p:cNvPr>
          <p:cNvSpPr txBox="1"/>
          <p:nvPr/>
        </p:nvSpPr>
        <p:spPr>
          <a:xfrm>
            <a:off x="3407675" y="5067895"/>
            <a:ext cx="5369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优点：更好的并行性，共享特征提取，速度更快</a:t>
            </a:r>
            <a:endParaRPr lang="en-US" altLang="zh-CN" dirty="0"/>
          </a:p>
          <a:p>
            <a:r>
              <a:rPr lang="zh-CN" altLang="en-US" dirty="0"/>
              <a:t>缺点：依然使用选择性搜索，速度慢</a:t>
            </a:r>
          </a:p>
        </p:txBody>
      </p:sp>
    </p:spTree>
    <p:extLst>
      <p:ext uri="{BB962C8B-B14F-4D97-AF65-F5344CB8AC3E}">
        <p14:creationId xmlns:p14="http://schemas.microsoft.com/office/powerpoint/2010/main" val="4479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77060-ED5E-4A19-AD34-4DFE091A92D7}"/>
              </a:ext>
            </a:extLst>
          </p:cNvPr>
          <p:cNvSpPr txBox="1"/>
          <p:nvPr/>
        </p:nvSpPr>
        <p:spPr>
          <a:xfrm>
            <a:off x="301336" y="166255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Two-stage</a:t>
            </a:r>
            <a:r>
              <a:rPr lang="zh-CN" altLang="en-US" sz="2800" dirty="0"/>
              <a:t>的方法</a:t>
            </a:r>
            <a:r>
              <a:rPr lang="en-US" altLang="zh-CN" sz="2800" dirty="0"/>
              <a:t>: Faster R-CNN</a:t>
            </a:r>
            <a:endParaRPr lang="zh-CN" altLang="en-US" sz="28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9F7ABE-4767-483C-A22E-959CBB8BEDBD}"/>
              </a:ext>
            </a:extLst>
          </p:cNvPr>
          <p:cNvSpPr txBox="1"/>
          <p:nvPr/>
        </p:nvSpPr>
        <p:spPr>
          <a:xfrm>
            <a:off x="723250" y="6079351"/>
            <a:ext cx="1089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[1] Ren, S. ,  He, K. ,  Girshick, R. , &amp;  Sun, J. . (2017). Faster r-cnn: towards real-time object detection with region proposal networks. IEEE Transactions on Pattern Analysis &amp; Machine Intelligence, 39(6), 1137-1149.</a:t>
            </a:r>
            <a:endParaRPr lang="en-US" altLang="zh-CN" sz="12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B724D30-0927-45BF-8454-98BD3186D5EF}"/>
              </a:ext>
            </a:extLst>
          </p:cNvPr>
          <p:cNvSpPr txBox="1"/>
          <p:nvPr/>
        </p:nvSpPr>
        <p:spPr>
          <a:xfrm>
            <a:off x="6244502" y="2967335"/>
            <a:ext cx="536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Faster R-CNN[1]: </a:t>
            </a:r>
            <a:r>
              <a:rPr lang="zh-CN" altLang="en-US" dirty="0"/>
              <a:t>实现了端到端。先提取特征，然后用</a:t>
            </a:r>
            <a:r>
              <a:rPr lang="en-US" altLang="zh-CN" dirty="0"/>
              <a:t>RPN</a:t>
            </a:r>
            <a:r>
              <a:rPr lang="zh-CN" altLang="en-US" dirty="0"/>
              <a:t>获得候选框，然后输入分类头。（利用</a:t>
            </a:r>
            <a:r>
              <a:rPr lang="en-US" altLang="zh-CN" dirty="0"/>
              <a:t>RPN</a:t>
            </a:r>
            <a:r>
              <a:rPr lang="zh-CN" altLang="en-US" dirty="0"/>
              <a:t>替换</a:t>
            </a:r>
            <a:r>
              <a:rPr lang="en-US" altLang="zh-CN" dirty="0"/>
              <a:t>fast R-CNN</a:t>
            </a:r>
            <a:r>
              <a:rPr lang="zh-CN" altLang="en-US" dirty="0"/>
              <a:t>中的选择性搜索，实现端到端）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C828F1-E8C5-4583-848E-0717B47D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50" y="841430"/>
            <a:ext cx="4629184" cy="47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5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C416A-A8B2-451D-A5C4-DC1FDC95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在哪里？基于深度学习得到目标检测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77060-ED5E-4A19-AD34-4DFE091A92D7}"/>
              </a:ext>
            </a:extLst>
          </p:cNvPr>
          <p:cNvSpPr txBox="1"/>
          <p:nvPr/>
        </p:nvSpPr>
        <p:spPr>
          <a:xfrm>
            <a:off x="301336" y="166255"/>
            <a:ext cx="542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奇葩应用：</a:t>
            </a:r>
            <a:r>
              <a:rPr lang="en-US" altLang="zh-CN" sz="2800" dirty="0"/>
              <a:t>Two-stage</a:t>
            </a:r>
            <a:r>
              <a:rPr lang="zh-CN" altLang="en-US" sz="2800" dirty="0"/>
              <a:t>的语义分割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F37764-F111-4365-936E-2D603CB0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1" y="1751833"/>
            <a:ext cx="6705733" cy="3354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1A16F1-2396-4385-85DA-F3C366B100B0}"/>
              </a:ext>
            </a:extLst>
          </p:cNvPr>
          <p:cNvSpPr txBox="1"/>
          <p:nvPr/>
        </p:nvSpPr>
        <p:spPr>
          <a:xfrm>
            <a:off x="7218657" y="3105834"/>
            <a:ext cx="482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大器官</a:t>
            </a:r>
            <a:r>
              <a:rPr lang="en-US" altLang="zh-CN" dirty="0"/>
              <a:t>one-stage</a:t>
            </a:r>
            <a:r>
              <a:rPr lang="zh-CN" altLang="en-US" dirty="0"/>
              <a:t>语义分割</a:t>
            </a:r>
            <a:endParaRPr lang="en-US" altLang="zh-CN" dirty="0"/>
          </a:p>
          <a:p>
            <a:r>
              <a:rPr lang="zh-CN" altLang="en-US" dirty="0"/>
              <a:t>小器官</a:t>
            </a:r>
            <a:r>
              <a:rPr lang="en-US" altLang="zh-CN" dirty="0"/>
              <a:t>two-stage</a:t>
            </a:r>
            <a:r>
              <a:rPr lang="zh-CN" altLang="en-US" dirty="0"/>
              <a:t>先定位，再在候选框内分割</a:t>
            </a:r>
          </a:p>
        </p:txBody>
      </p:sp>
    </p:spTree>
    <p:extLst>
      <p:ext uri="{BB962C8B-B14F-4D97-AF65-F5344CB8AC3E}">
        <p14:creationId xmlns:p14="http://schemas.microsoft.com/office/powerpoint/2010/main" val="122220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Words>970</Words>
  <Application>Microsoft Office PowerPoint</Application>
  <PresentationFormat>宽屏</PresentationFormat>
  <Paragraphs>83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 BO</dc:creator>
  <cp:lastModifiedBy>LO BO</cp:lastModifiedBy>
  <cp:revision>150</cp:revision>
  <dcterms:created xsi:type="dcterms:W3CDTF">2020-10-31T05:19:22Z</dcterms:created>
  <dcterms:modified xsi:type="dcterms:W3CDTF">2021-03-29T12:27:44Z</dcterms:modified>
</cp:coreProperties>
</file>